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63" r:id="rId4"/>
    <p:sldId id="258" r:id="rId5"/>
    <p:sldId id="260" r:id="rId6"/>
    <p:sldId id="266" r:id="rId7"/>
    <p:sldId id="268" r:id="rId8"/>
    <p:sldId id="269" r:id="rId9"/>
    <p:sldId id="270" r:id="rId10"/>
    <p:sldId id="267" r:id="rId11"/>
    <p:sldId id="271" r:id="rId12"/>
    <p:sldId id="272" r:id="rId13"/>
  </p:sldIdLst>
  <p:sldSz cx="18288000" cy="10287000"/>
  <p:notesSz cx="6858000" cy="9144000"/>
  <p:embeddedFontLst>
    <p:embeddedFont>
      <p:font typeface="Helvetica World" panose="020B0604020202020204" charset="-128"/>
      <p:regular r:id="rId14"/>
    </p:embeddedFont>
    <p:embeddedFont>
      <p:font typeface="Helvetica World Bold" panose="020B0604020202020204" charset="-128"/>
      <p:regular r:id="rId15"/>
    </p:embeddedFont>
    <p:embeddedFont>
      <p:font typeface="Aileron" panose="020B0604020202020204" charset="0"/>
      <p:regular r:id="rId16"/>
    </p:embeddedFont>
    <p:embeddedFont>
      <p:font typeface="Algerian" panose="04020705040A02060702" pitchFamily="82" charset="0"/>
      <p:regular r:id="rId17"/>
    </p:embeddedFont>
    <p:embeddedFont>
      <p:font typeface="Mokoto" panose="020B0604020202020204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72" autoAdjust="0"/>
    <p:restoredTop sz="94622" autoAdjust="0"/>
  </p:normalViewPr>
  <p:slideViewPr>
    <p:cSldViewPr>
      <p:cViewPr varScale="1">
        <p:scale>
          <a:sx n="54" d="100"/>
          <a:sy n="54" d="100"/>
        </p:scale>
        <p:origin x="782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" TargetMode="External"/><Relationship Id="rId7" Type="http://schemas.openxmlformats.org/officeDocument/2006/relationships/hyperlink" Target="https://stackoverflow.com/" TargetMode="External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freecodecamp.org/" TargetMode="External"/><Relationship Id="rId5" Type="http://schemas.openxmlformats.org/officeDocument/2006/relationships/hyperlink" Target="https://developer.mozilla.org/en-US/" TargetMode="External"/><Relationship Id="rId4" Type="http://schemas.openxmlformats.org/officeDocument/2006/relationships/hyperlink" Target="https://www.geeksforgeeks.org/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48357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9643" y="0"/>
            <a:ext cx="18248357" cy="1936896"/>
          </a:xfrm>
          <a:custGeom>
            <a:avLst/>
            <a:gdLst/>
            <a:ahLst/>
            <a:cxnLst/>
            <a:rect l="l" t="t" r="r" b="b"/>
            <a:pathLst>
              <a:path w="18248357" h="1936896">
                <a:moveTo>
                  <a:pt x="0" y="0"/>
                </a:moveTo>
                <a:lnTo>
                  <a:pt x="18248357" y="0"/>
                </a:lnTo>
                <a:lnTo>
                  <a:pt x="18248357" y="1936896"/>
                </a:lnTo>
                <a:lnTo>
                  <a:pt x="0" y="193689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4831" b="-1944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4110372" y="2809557"/>
            <a:ext cx="10106899" cy="11037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06"/>
              </a:lnSpc>
            </a:pPr>
            <a:r>
              <a:rPr lang="en-US" sz="7527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Green loop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350817" y="4684830"/>
            <a:ext cx="9586367" cy="6017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28"/>
              </a:lnSpc>
            </a:pPr>
            <a:r>
              <a:rPr lang="en-US" sz="3234" b="1" spc="323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REDUCE, RECYCLE, REUSE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6191436"/>
            <a:ext cx="7472830" cy="2685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84"/>
              </a:lnSpc>
            </a:pPr>
            <a:r>
              <a:rPr lang="en-US" sz="3484" b="1" spc="-104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Group Members:</a:t>
            </a:r>
          </a:p>
          <a:p>
            <a:pPr algn="l">
              <a:lnSpc>
                <a:spcPts val="3484"/>
              </a:lnSpc>
            </a:pPr>
            <a:endParaRPr lang="en-US" sz="3484" b="1" spc="-104">
              <a:solidFill>
                <a:srgbClr val="FFFFFF"/>
              </a:solidFill>
              <a:latin typeface="Helvetica World Bold"/>
              <a:ea typeface="Helvetica World Bold"/>
              <a:cs typeface="Helvetica World Bold"/>
              <a:sym typeface="Helvetica World Bold"/>
            </a:endParaRPr>
          </a:p>
          <a:p>
            <a:pPr algn="l">
              <a:lnSpc>
                <a:spcPts val="3484"/>
              </a:lnSpc>
            </a:pPr>
            <a:r>
              <a:rPr lang="en-US" sz="3484" spc="-104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Abhishek Katiyar     230029014007</a:t>
            </a:r>
          </a:p>
          <a:p>
            <a:pPr algn="l">
              <a:lnSpc>
                <a:spcPts val="3484"/>
              </a:lnSpc>
            </a:pPr>
            <a:r>
              <a:rPr lang="en-US" sz="3484" spc="-104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Abhijeet Singh         230029014003</a:t>
            </a:r>
          </a:p>
          <a:p>
            <a:pPr algn="l">
              <a:lnSpc>
                <a:spcPts val="3484"/>
              </a:lnSpc>
            </a:pPr>
            <a:r>
              <a:rPr lang="en-US" sz="3484" spc="-104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Ankit Mishra             230029014025 </a:t>
            </a:r>
          </a:p>
          <a:p>
            <a:pPr marL="0" lvl="0" indent="0" algn="l">
              <a:lnSpc>
                <a:spcPts val="3484"/>
              </a:lnSpc>
              <a:spcBef>
                <a:spcPct val="0"/>
              </a:spcBef>
            </a:pPr>
            <a:r>
              <a:rPr lang="en-US" sz="3484" spc="-104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Anup Yadav             230029014030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581901" y="7126532"/>
            <a:ext cx="4967787" cy="1270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00"/>
              </a:lnSpc>
            </a:pPr>
            <a:r>
              <a:rPr lang="en-US" sz="3200" b="1" spc="-96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Mentor:</a:t>
            </a:r>
          </a:p>
          <a:p>
            <a:pPr algn="l">
              <a:lnSpc>
                <a:spcPts val="3200"/>
              </a:lnSpc>
            </a:pPr>
            <a:endParaRPr lang="en-US" sz="3200" b="1" spc="-96">
              <a:solidFill>
                <a:srgbClr val="FFFFFF"/>
              </a:solidFill>
              <a:latin typeface="Helvetica World Bold"/>
              <a:ea typeface="Helvetica World Bold"/>
              <a:cs typeface="Helvetica World Bold"/>
              <a:sym typeface="Helvetica World Bold"/>
            </a:endParaRPr>
          </a:p>
          <a:p>
            <a:pPr marL="0" lvl="0" indent="0" algn="ctr">
              <a:lnSpc>
                <a:spcPts val="3200"/>
              </a:lnSpc>
              <a:spcBef>
                <a:spcPct val="0"/>
              </a:spcBef>
            </a:pPr>
            <a:r>
              <a:rPr lang="en-US" sz="3200" spc="-96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Dr.Ankit  Verma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-3317" r="-3317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606500" y="694141"/>
            <a:ext cx="9445616" cy="10451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140"/>
              </a:lnSpc>
            </a:pPr>
            <a:r>
              <a:rPr lang="en-US" sz="7204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references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18856" y="1906094"/>
            <a:ext cx="12082513" cy="805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199"/>
              </a:lnSpc>
            </a:pPr>
            <a:r>
              <a:rPr lang="en-US" sz="2999" b="1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W3Schools:</a:t>
            </a:r>
            <a:r>
              <a:rPr lang="en-US" sz="2999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"HTML, CSS, JavaScript, and More." Access comprehensive tutorials and resources on web development technologies at</a:t>
            </a:r>
            <a:r>
              <a:rPr lang="en-US" sz="2999" u="sng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  <a:hlinkClick r:id="rId3" tooltip="https://www.w3schools.com/"/>
              </a:rPr>
              <a:t> W3Schools</a:t>
            </a:r>
            <a:r>
              <a:rPr lang="en-US" sz="2999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.</a:t>
            </a:r>
          </a:p>
          <a:p>
            <a:pPr algn="just">
              <a:lnSpc>
                <a:spcPts val="4199"/>
              </a:lnSpc>
            </a:pPr>
            <a:r>
              <a:rPr lang="en-US" sz="2999" b="1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GeeksforGeeks:</a:t>
            </a:r>
            <a:r>
              <a:rPr lang="en-US" sz="2999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"Understanding the Circular Economy and Its Impact." Explore articles on sustainability and coding practices at </a:t>
            </a:r>
            <a:r>
              <a:rPr lang="en-US" sz="2999" u="sng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  <a:hlinkClick r:id="rId4" tooltip="https://www.geeksforgeeks.org/"/>
              </a:rPr>
              <a:t>GeeksforGeeks.</a:t>
            </a:r>
          </a:p>
          <a:p>
            <a:pPr algn="just">
              <a:lnSpc>
                <a:spcPts val="4199"/>
              </a:lnSpc>
            </a:pPr>
            <a:r>
              <a:rPr lang="en-US" sz="2999" b="1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MDN Web Docs:</a:t>
            </a:r>
            <a:r>
              <a:rPr lang="en-US" sz="2999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"Web Development Documentation." Find detailed documentation and guides on web technologies at </a:t>
            </a:r>
            <a:r>
              <a:rPr lang="en-US" sz="2999" u="sng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  <a:hlinkClick r:id="rId5" tooltip="https://developer.mozilla.org/en-US/"/>
              </a:rPr>
              <a:t>MDN Web Docs.</a:t>
            </a:r>
          </a:p>
          <a:p>
            <a:pPr algn="just">
              <a:lnSpc>
                <a:spcPts val="4199"/>
              </a:lnSpc>
            </a:pPr>
            <a:r>
              <a:rPr lang="en-US" sz="2999" b="1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FreeCodeCamp:</a:t>
            </a:r>
            <a:r>
              <a:rPr lang="en-US" sz="2999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"Learn to Code for Free." Access a variety of coding tutorials and projects, including e-commerce solutions, at </a:t>
            </a:r>
            <a:r>
              <a:rPr lang="en-US" sz="2999" u="sng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  <a:hlinkClick r:id="rId6" tooltip="https://www.freecodecamp.org/"/>
              </a:rPr>
              <a:t>FreeCodeCamp.</a:t>
            </a:r>
          </a:p>
          <a:p>
            <a:pPr algn="just">
              <a:lnSpc>
                <a:spcPts val="4199"/>
              </a:lnSpc>
            </a:pPr>
            <a:r>
              <a:rPr lang="en-US" sz="2999" b="1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Stack Overflow:</a:t>
            </a:r>
            <a:r>
              <a:rPr lang="en-US" sz="2999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"Community Q&amp;A for Developers." Get answers to coding questions and challenges related to your project at </a:t>
            </a:r>
            <a:r>
              <a:rPr lang="en-US" sz="2999" u="sng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  <a:hlinkClick r:id="rId7" tooltip="https://stackoverflow.com/"/>
              </a:rPr>
              <a:t>Stack Overflow.</a:t>
            </a:r>
          </a:p>
          <a:p>
            <a:pPr algn="just">
              <a:lnSpc>
                <a:spcPts val="4199"/>
              </a:lnSpc>
            </a:pPr>
            <a:endParaRPr lang="en-US" sz="2999" u="sng">
              <a:solidFill>
                <a:srgbClr val="FFFFFF"/>
              </a:solidFill>
              <a:latin typeface="Helvetica World"/>
              <a:ea typeface="Helvetica World"/>
              <a:cs typeface="Helvetica World"/>
              <a:sym typeface="Helvetica World"/>
              <a:hlinkClick r:id="rId7" tooltip="https://stackoverflow.com/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2">
            <a:extLst>
              <a:ext uri="{FF2B5EF4-FFF2-40B4-BE49-F238E27FC236}">
                <a16:creationId xmlns:a16="http://schemas.microsoft.com/office/drawing/2014/main" id="{DF7B9F1F-209E-9A3A-36D6-D13A88079E23}"/>
              </a:ext>
            </a:extLst>
          </p:cNvPr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-3317" r="-3317"/>
            </a:stretch>
          </a:blipFill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ADCA7C-A8E7-F642-F4C8-2A247667C6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0" y="266700"/>
            <a:ext cx="7772400" cy="1470025"/>
          </a:xfrm>
        </p:spPr>
        <p:txBody>
          <a:bodyPr/>
          <a:lstStyle/>
          <a:p>
            <a:r>
              <a:rPr lang="en-IN" dirty="0">
                <a:solidFill>
                  <a:schemeClr val="bg1"/>
                </a:solidFill>
                <a:latin typeface="Algerian" panose="04020705040A02060702" pitchFamily="82" charset="0"/>
              </a:rPr>
              <a:t>FUTURE GOALS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CC1412-C247-0E4C-08CD-D4A241E1F2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6800" y="1736725"/>
            <a:ext cx="15240000" cy="7673975"/>
          </a:xfrm>
        </p:spPr>
        <p:txBody>
          <a:bodyPr/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IN" b="1" dirty="0">
                <a:solidFill>
                  <a:schemeClr val="bg1"/>
                </a:solidFill>
                <a:latin typeface="Helvetica World" panose="020B0604020202020204" charset="-128"/>
                <a:ea typeface="Helvetica World" panose="020B0604020202020204" charset="-128"/>
                <a:cs typeface="Helvetica World" panose="020B0604020202020204" charset="-128"/>
              </a:rPr>
              <a:t>Expand Global Reach </a:t>
            </a:r>
            <a:r>
              <a:rPr lang="en-IN" dirty="0"/>
              <a:t>: </a:t>
            </a:r>
            <a:r>
              <a:rPr lang="en-US" dirty="0">
                <a:solidFill>
                  <a:schemeClr val="bg1"/>
                </a:solidFill>
              </a:rPr>
              <a:t>Target international markets to promote e-waste recycling globally,  Partner with global NGOs, governments, and environmental organizations.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latin typeface="Helvetica World" panose="020B0604020202020204" charset="-128"/>
                <a:ea typeface="Helvetica World" panose="020B0604020202020204" charset="-128"/>
                <a:cs typeface="Helvetica World" panose="020B0604020202020204" charset="-128"/>
              </a:rPr>
              <a:t>Build a Zero-Waste Ecosystem</a:t>
            </a:r>
            <a:r>
              <a:rPr lang="en-US" dirty="0">
                <a:solidFill>
                  <a:schemeClr val="bg1"/>
                </a:solidFill>
              </a:rPr>
              <a:t>: Create partnerships with manufacturers to offer repair and refurbishment options.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Helvetica World" panose="020B0604020202020204" charset="-128"/>
                <a:ea typeface="Helvetica World" panose="020B0604020202020204" charset="-128"/>
                <a:cs typeface="Helvetica World" panose="020B0604020202020204" charset="-128"/>
              </a:rPr>
              <a:t>Integration With IOT </a:t>
            </a:r>
            <a:r>
              <a:rPr lang="en-US" dirty="0">
                <a:solidFill>
                  <a:schemeClr val="bg1"/>
                </a:solidFill>
              </a:rPr>
              <a:t>: Create partnerships with manufacturers to offer repair and refurbishment options.</a:t>
            </a: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44154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2">
            <a:extLst>
              <a:ext uri="{FF2B5EF4-FFF2-40B4-BE49-F238E27FC236}">
                <a16:creationId xmlns:a16="http://schemas.microsoft.com/office/drawing/2014/main" id="{9093B97F-EAE5-8A58-1099-5AD112467D79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33" b="-3333"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CA5FB161-91A6-D056-B22C-8EA757286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1604169"/>
            <a:ext cx="15544800" cy="7078662"/>
          </a:xfrm>
        </p:spPr>
        <p:txBody>
          <a:bodyPr>
            <a:normAutofit/>
          </a:bodyPr>
          <a:lstStyle/>
          <a:p>
            <a:r>
              <a:rPr lang="en-IN" sz="9600" dirty="0">
                <a:solidFill>
                  <a:schemeClr val="bg1"/>
                </a:solidFill>
                <a:latin typeface="Algerian" panose="04020705040A02060702" pitchFamily="82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9294461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28575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556" r="-9016" b="-11899"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3" name="TextBox 3"/>
          <p:cNvSpPr txBox="1"/>
          <p:nvPr/>
        </p:nvSpPr>
        <p:spPr>
          <a:xfrm>
            <a:off x="465767" y="536901"/>
            <a:ext cx="9388367" cy="10451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140"/>
              </a:lnSpc>
            </a:pPr>
            <a:r>
              <a:rPr lang="en-US" sz="7204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introduction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65767" y="1903843"/>
            <a:ext cx="6104590" cy="4043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 dirty="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Users can list their electronic waste.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63560" y="6116485"/>
            <a:ext cx="6106797" cy="8403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 dirty="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Shopkeepers can place bulk orders, reducing their collection efforts and costs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D9238F9-FC57-19A7-5CE9-D13107051D87}"/>
              </a:ext>
            </a:extLst>
          </p:cNvPr>
          <p:cNvSpPr txBox="1"/>
          <p:nvPr/>
        </p:nvSpPr>
        <p:spPr>
          <a:xfrm>
            <a:off x="685800" y="3801598"/>
            <a:ext cx="54230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FFFF"/>
                </a:solidFill>
                <a:latin typeface="Helvetica World"/>
                <a:ea typeface="Helvetica World"/>
                <a:cs typeface="Helvetica World"/>
              </a:rPr>
              <a:t>Other users or shopkeepers can purchase these items directly.</a:t>
            </a:r>
            <a:endParaRPr lang="en-IN" sz="2400" dirty="0">
              <a:solidFill>
                <a:srgbClr val="FFFFFF"/>
              </a:solidFill>
              <a:latin typeface="Helvetica World"/>
              <a:ea typeface="Helvetica World"/>
              <a:cs typeface="Helvetica Worl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68383" y="19050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851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568383" y="529952"/>
            <a:ext cx="6099211" cy="10451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140"/>
              </a:lnSpc>
            </a:pPr>
            <a:r>
              <a:rPr lang="en-US" sz="7204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modules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68383" y="2471351"/>
            <a:ext cx="10127698" cy="9579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59"/>
              </a:lnSpc>
            </a:pPr>
            <a:r>
              <a:rPr lang="en-US" sz="2899" b="1" dirty="0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User Authentication Module : </a:t>
            </a:r>
            <a:r>
              <a:rPr lang="en-US" sz="2899" dirty="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Handles user registration, login, password recovery, and profile management.</a:t>
            </a:r>
          </a:p>
          <a:p>
            <a:pPr algn="l">
              <a:lnSpc>
                <a:spcPts val="4059"/>
              </a:lnSpc>
            </a:pPr>
            <a:r>
              <a:rPr lang="en-US" sz="2899" b="1" dirty="0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Product Management Module :</a:t>
            </a:r>
            <a:r>
              <a:rPr lang="en-US" sz="2899" dirty="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Allows users to list, view, edit, and delete products for sale or recycling.</a:t>
            </a:r>
          </a:p>
          <a:p>
            <a:pPr algn="l">
              <a:lnSpc>
                <a:spcPts val="4199"/>
              </a:lnSpc>
            </a:pPr>
            <a:r>
              <a:rPr lang="en-US" sz="2999" b="1" dirty="0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Recycling Management Module </a:t>
            </a:r>
            <a:r>
              <a:rPr lang="en-US" sz="2999" dirty="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: Manages the recycling process, including scheduling pickups, tracking recycled items, and providing information on recycling procedures.</a:t>
            </a:r>
          </a:p>
          <a:p>
            <a:pPr>
              <a:lnSpc>
                <a:spcPts val="4199"/>
              </a:lnSpc>
            </a:pPr>
            <a:r>
              <a:rPr lang="en-US" sz="2999" b="1" dirty="0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Admin Panel Module :</a:t>
            </a:r>
            <a:r>
              <a:rPr lang="en-US" sz="2999" dirty="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Enables administrators to manage users, products, transactions, and monitor recycling operations.</a:t>
            </a:r>
          </a:p>
          <a:p>
            <a:pPr>
              <a:lnSpc>
                <a:spcPts val="4199"/>
              </a:lnSpc>
            </a:pPr>
            <a:r>
              <a:rPr lang="en-US" sz="2999" b="1" dirty="0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Marketplace Module :</a:t>
            </a:r>
            <a:r>
              <a:rPr lang="en-US" sz="2999" dirty="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This module facilitates the listing, viewing, and purchasing of both upcycled products and new items, supporting a circular economy.</a:t>
            </a:r>
          </a:p>
          <a:p>
            <a:pPr>
              <a:lnSpc>
                <a:spcPts val="4199"/>
              </a:lnSpc>
            </a:pPr>
            <a:endParaRPr lang="en-US" sz="2999" dirty="0">
              <a:solidFill>
                <a:srgbClr val="FFFFFF"/>
              </a:solidFill>
              <a:latin typeface="Helvetica World"/>
              <a:ea typeface="Helvetica World"/>
              <a:cs typeface="Helvetica World"/>
              <a:sym typeface="Helvetica World"/>
            </a:endParaRPr>
          </a:p>
          <a:p>
            <a:pPr>
              <a:lnSpc>
                <a:spcPts val="4199"/>
              </a:lnSpc>
            </a:pPr>
            <a:endParaRPr lang="en-US" sz="2999" dirty="0">
              <a:solidFill>
                <a:srgbClr val="FFFFFF"/>
              </a:solidFill>
              <a:latin typeface="Helvetica World"/>
              <a:ea typeface="Helvetica World"/>
              <a:cs typeface="Helvetica World"/>
              <a:sym typeface="Helvetica World"/>
            </a:endParaRPr>
          </a:p>
          <a:p>
            <a:pPr algn="l">
              <a:lnSpc>
                <a:spcPts val="4199"/>
              </a:lnSpc>
            </a:pPr>
            <a:endParaRPr lang="en-US" sz="2999" dirty="0">
              <a:solidFill>
                <a:srgbClr val="FFFFFF"/>
              </a:solidFill>
              <a:latin typeface="Helvetica World"/>
              <a:ea typeface="Helvetica World"/>
              <a:cs typeface="Helvetica World"/>
              <a:sym typeface="Helvetica World"/>
            </a:endParaRPr>
          </a:p>
          <a:p>
            <a:pPr algn="l">
              <a:lnSpc>
                <a:spcPts val="4059"/>
              </a:lnSpc>
            </a:pPr>
            <a:endParaRPr lang="en-US" sz="2899" dirty="0">
              <a:solidFill>
                <a:srgbClr val="FFFFFF"/>
              </a:solidFill>
              <a:latin typeface="Helvetica World"/>
              <a:ea typeface="Helvetica World"/>
              <a:cs typeface="Helvetica World"/>
              <a:sym typeface="Helvetica World"/>
            </a:endParaRPr>
          </a:p>
          <a:p>
            <a:pPr algn="l">
              <a:lnSpc>
                <a:spcPts val="4059"/>
              </a:lnSpc>
            </a:pPr>
            <a:endParaRPr lang="en-US" sz="2899" dirty="0">
              <a:solidFill>
                <a:srgbClr val="FFFFFF"/>
              </a:solidFill>
              <a:latin typeface="Helvetica World"/>
              <a:ea typeface="Helvetica World"/>
              <a:cs typeface="Helvetica World"/>
              <a:sym typeface="Helvetica Wor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64189" y="529952"/>
            <a:ext cx="13740151" cy="10451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40"/>
              </a:lnSpc>
            </a:pPr>
            <a:r>
              <a:rPr lang="en-US" sz="7204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literature review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536133" y="1813560"/>
            <a:ext cx="7790438" cy="33680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359"/>
              </a:lnSpc>
            </a:pPr>
            <a:r>
              <a:rPr lang="en-US" sz="2400" b="1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Introduction to E-Waste</a:t>
            </a:r>
          </a:p>
          <a:p>
            <a:pPr marL="518160" lvl="1" indent="-259080" algn="just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Rapid increase in electronic waste globally (74 million metric tons by 2030).</a:t>
            </a:r>
          </a:p>
          <a:p>
            <a:pPr marL="518160" lvl="1" indent="-259080" algn="just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Significant environmental and health risks due to improper disposal.</a:t>
            </a:r>
          </a:p>
          <a:p>
            <a:pPr marL="518160" lvl="1" indent="-259080" algn="just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Need for effective management and recycling solutions.</a:t>
            </a:r>
          </a:p>
          <a:p>
            <a:pPr algn="just">
              <a:lnSpc>
                <a:spcPts val="3359"/>
              </a:lnSpc>
            </a:pPr>
            <a:endParaRPr lang="en-US" sz="2400">
              <a:solidFill>
                <a:srgbClr val="FFFFFF"/>
              </a:solidFill>
              <a:latin typeface="Helvetica World"/>
              <a:ea typeface="Helvetica World"/>
              <a:cs typeface="Helvetica World"/>
              <a:sym typeface="Helvetica Wor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9468862" y="4698593"/>
            <a:ext cx="7790438" cy="43586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359"/>
              </a:lnSpc>
            </a:pPr>
            <a:r>
              <a:rPr lang="en-US" sz="2400" b="1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MERN Technology Overview</a:t>
            </a:r>
          </a:p>
          <a:p>
            <a:pPr marL="518160" lvl="1" indent="-259080" algn="just">
              <a:lnSpc>
                <a:spcPts val="3359"/>
              </a:lnSpc>
              <a:buFont typeface="Arial"/>
              <a:buChar char="•"/>
            </a:pPr>
            <a:r>
              <a:rPr lang="en-US" sz="2400" b="1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MongoDB:</a:t>
            </a:r>
            <a:r>
              <a:rPr lang="en-US" sz="240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Flexible NoSQL database for storing user and transaction data.</a:t>
            </a:r>
          </a:p>
          <a:p>
            <a:pPr marL="518160" lvl="1" indent="-259080" algn="just">
              <a:lnSpc>
                <a:spcPts val="3359"/>
              </a:lnSpc>
              <a:buFont typeface="Arial"/>
              <a:buChar char="•"/>
            </a:pPr>
            <a:r>
              <a:rPr lang="en-US" sz="2400" b="1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Express.js:</a:t>
            </a:r>
            <a:r>
              <a:rPr lang="en-US" sz="240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Web application framework for efficient server-side development.</a:t>
            </a:r>
          </a:p>
          <a:p>
            <a:pPr marL="518160" lvl="1" indent="-259080" algn="just">
              <a:lnSpc>
                <a:spcPts val="3359"/>
              </a:lnSpc>
              <a:buFont typeface="Arial"/>
              <a:buChar char="•"/>
            </a:pPr>
            <a:r>
              <a:rPr lang="en-US" sz="2400" b="1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React: </a:t>
            </a:r>
            <a:r>
              <a:rPr lang="en-US" sz="240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Dynamic front-end library for an interactive user interface.</a:t>
            </a:r>
          </a:p>
          <a:p>
            <a:pPr marL="518160" lvl="1" indent="-259080" algn="just">
              <a:lnSpc>
                <a:spcPts val="3359"/>
              </a:lnSpc>
              <a:buFont typeface="Arial"/>
              <a:buChar char="•"/>
            </a:pPr>
            <a:r>
              <a:rPr lang="en-US" sz="2400" b="1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Node.js: </a:t>
            </a:r>
            <a:r>
              <a:rPr lang="en-US" sz="240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JavaScript runtime for scalable server-side applications.</a:t>
            </a:r>
          </a:p>
          <a:p>
            <a:pPr algn="just">
              <a:lnSpc>
                <a:spcPts val="3359"/>
              </a:lnSpc>
            </a:pPr>
            <a:endParaRPr lang="en-US" sz="2400">
              <a:solidFill>
                <a:srgbClr val="FFFFFF"/>
              </a:solidFill>
              <a:latin typeface="Helvetica World"/>
              <a:ea typeface="Helvetica World"/>
              <a:cs typeface="Helvetica World"/>
              <a:sym typeface="Helvetica Worl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33" b="-3333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559589" y="529952"/>
            <a:ext cx="9287433" cy="10451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140"/>
              </a:lnSpc>
            </a:pPr>
            <a:r>
              <a:rPr lang="en-US" sz="7204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Objective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59589" y="1933222"/>
            <a:ext cx="11997832" cy="5219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59"/>
              </a:lnSpc>
            </a:pPr>
            <a:r>
              <a:rPr lang="en-US" sz="2899" b="1" dirty="0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Encourage Eco-Friendly Choices:</a:t>
            </a:r>
            <a:r>
              <a:rPr lang="en-US" sz="2899" dirty="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Promote sustainable habits among users.</a:t>
            </a:r>
          </a:p>
          <a:p>
            <a:pPr algn="l">
              <a:lnSpc>
                <a:spcPts val="4059"/>
              </a:lnSpc>
            </a:pPr>
            <a:r>
              <a:rPr lang="en-US" sz="2899" b="1" dirty="0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Simplify Recycling Process:</a:t>
            </a:r>
            <a:r>
              <a:rPr lang="en-US" sz="2899" dirty="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Make recycling easy and accessible for everyone.</a:t>
            </a:r>
          </a:p>
          <a:p>
            <a:pPr algn="l">
              <a:lnSpc>
                <a:spcPts val="4059"/>
              </a:lnSpc>
            </a:pPr>
            <a:r>
              <a:rPr lang="en-US" sz="2899" b="1" dirty="0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Reward User Engagement</a:t>
            </a:r>
            <a:r>
              <a:rPr lang="en-US" sz="2899" dirty="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: Offer credits or cashback for recycling items.</a:t>
            </a:r>
          </a:p>
          <a:p>
            <a:pPr algn="l">
              <a:lnSpc>
                <a:spcPts val="4059"/>
              </a:lnSpc>
            </a:pPr>
            <a:r>
              <a:rPr lang="en-US" sz="2899" dirty="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Provide Upcycled Marketplace: Create a platform for buying new and upcycled products.</a:t>
            </a:r>
          </a:p>
          <a:p>
            <a:pPr algn="l">
              <a:lnSpc>
                <a:spcPts val="4059"/>
              </a:lnSpc>
            </a:pPr>
            <a:r>
              <a:rPr lang="en-US" sz="2899" b="1" dirty="0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Raise Awareness: </a:t>
            </a:r>
            <a:r>
              <a:rPr lang="en-US" sz="2899" dirty="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Educate users on the importance of recycling and sustainability.</a:t>
            </a:r>
          </a:p>
          <a:p>
            <a:pPr algn="l">
              <a:lnSpc>
                <a:spcPts val="4059"/>
              </a:lnSpc>
            </a:pPr>
            <a:endParaRPr lang="en-US" sz="2899" dirty="0">
              <a:solidFill>
                <a:srgbClr val="FFFFFF"/>
              </a:solidFill>
              <a:latin typeface="Helvetica World"/>
              <a:ea typeface="Helvetica World"/>
              <a:cs typeface="Helvetica World"/>
              <a:sym typeface="Helvetica Worl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04837" y="529952"/>
            <a:ext cx="8131917" cy="10451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40"/>
              </a:lnSpc>
            </a:pPr>
            <a:r>
              <a:rPr lang="en-US" sz="7204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workflow</a:t>
            </a:r>
          </a:p>
        </p:txBody>
      </p:sp>
      <p:sp>
        <p:nvSpPr>
          <p:cNvPr id="3" name="AutoShape 3"/>
          <p:cNvSpPr/>
          <p:nvPr/>
        </p:nvSpPr>
        <p:spPr>
          <a:xfrm rot="-5400000">
            <a:off x="1490186" y="6118900"/>
            <a:ext cx="837248" cy="0"/>
          </a:xfrm>
          <a:prstGeom prst="line">
            <a:avLst/>
          </a:prstGeom>
          <a:ln w="76200" cap="flat">
            <a:solidFill>
              <a:srgbClr val="3EDAD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>
            <a:off x="1566967" y="6158945"/>
            <a:ext cx="12478338" cy="0"/>
          </a:xfrm>
          <a:prstGeom prst="line">
            <a:avLst/>
          </a:prstGeom>
          <a:ln w="76200" cap="flat">
            <a:solidFill>
              <a:srgbClr val="3EDAD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TextBox 5"/>
          <p:cNvSpPr txBox="1"/>
          <p:nvPr/>
        </p:nvSpPr>
        <p:spPr>
          <a:xfrm>
            <a:off x="570494" y="6963569"/>
            <a:ext cx="2676631" cy="382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99"/>
              </a:lnSpc>
            </a:pPr>
            <a:r>
              <a:rPr lang="en-US" sz="2199" spc="65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User Interaction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981773" y="4885849"/>
            <a:ext cx="2678438" cy="382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99"/>
              </a:lnSpc>
            </a:pPr>
            <a:r>
              <a:rPr lang="en-US" sz="2199" spc="65" dirty="0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Request Handling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393954" y="6963569"/>
            <a:ext cx="2676631" cy="792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99"/>
              </a:lnSpc>
            </a:pPr>
            <a:r>
              <a:rPr lang="en-US" sz="2199" spc="65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Data Storage &amp; Management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806136" y="4905851"/>
            <a:ext cx="2676631" cy="382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99"/>
              </a:lnSpc>
            </a:pPr>
            <a:r>
              <a:rPr lang="en-US" sz="2199" spc="65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Admin Dashboard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17414" y="6963569"/>
            <a:ext cx="2676631" cy="382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99"/>
              </a:lnSpc>
            </a:pPr>
            <a:r>
              <a:rPr lang="en-US" sz="2199" spc="65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Real-Time Updates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629596" y="4918869"/>
            <a:ext cx="2676631" cy="382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99"/>
              </a:lnSpc>
            </a:pPr>
            <a:r>
              <a:rPr lang="en-US" sz="2199" spc="65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E-Waste Disposal</a:t>
            </a:r>
          </a:p>
        </p:txBody>
      </p:sp>
      <p:sp>
        <p:nvSpPr>
          <p:cNvPr id="11" name="AutoShape 11"/>
          <p:cNvSpPr/>
          <p:nvPr/>
        </p:nvSpPr>
        <p:spPr>
          <a:xfrm rot="-5400000">
            <a:off x="3901432" y="6118900"/>
            <a:ext cx="837248" cy="0"/>
          </a:xfrm>
          <a:prstGeom prst="line">
            <a:avLst/>
          </a:prstGeom>
          <a:ln w="76200" cap="flat">
            <a:solidFill>
              <a:srgbClr val="3EDAD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AutoShape 12"/>
          <p:cNvSpPr/>
          <p:nvPr/>
        </p:nvSpPr>
        <p:spPr>
          <a:xfrm rot="-5400000">
            <a:off x="6312677" y="6118900"/>
            <a:ext cx="837248" cy="0"/>
          </a:xfrm>
          <a:prstGeom prst="line">
            <a:avLst/>
          </a:prstGeom>
          <a:ln w="76200" cap="flat">
            <a:solidFill>
              <a:srgbClr val="3EDAD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AutoShape 13"/>
          <p:cNvSpPr/>
          <p:nvPr/>
        </p:nvSpPr>
        <p:spPr>
          <a:xfrm rot="-5400000">
            <a:off x="8723922" y="6118900"/>
            <a:ext cx="837248" cy="0"/>
          </a:xfrm>
          <a:prstGeom prst="line">
            <a:avLst/>
          </a:prstGeom>
          <a:ln w="76200" cap="flat">
            <a:solidFill>
              <a:srgbClr val="3EDAD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" name="AutoShape 14"/>
          <p:cNvSpPr/>
          <p:nvPr/>
        </p:nvSpPr>
        <p:spPr>
          <a:xfrm rot="-5400000">
            <a:off x="11135167" y="6118900"/>
            <a:ext cx="837248" cy="0"/>
          </a:xfrm>
          <a:prstGeom prst="line">
            <a:avLst/>
          </a:prstGeom>
          <a:ln w="76200" cap="flat">
            <a:solidFill>
              <a:srgbClr val="3EDAD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AutoShape 15"/>
          <p:cNvSpPr/>
          <p:nvPr/>
        </p:nvSpPr>
        <p:spPr>
          <a:xfrm rot="-5400000">
            <a:off x="13546413" y="6118900"/>
            <a:ext cx="837248" cy="0"/>
          </a:xfrm>
          <a:prstGeom prst="line">
            <a:avLst/>
          </a:prstGeom>
          <a:ln w="76200" cap="flat">
            <a:solidFill>
              <a:srgbClr val="3EDAD8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6" name="Group 16"/>
          <p:cNvGrpSpPr/>
          <p:nvPr/>
        </p:nvGrpSpPr>
        <p:grpSpPr>
          <a:xfrm>
            <a:off x="3883323" y="6508274"/>
            <a:ext cx="880110" cy="880110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EDAD8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76200" y="-19050"/>
              <a:ext cx="660400" cy="755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800"/>
                </a:lnSpc>
              </a:pPr>
              <a:r>
                <a:rPr lang="en-US" sz="3200" spc="96">
                  <a:solidFill>
                    <a:srgbClr val="FFFFFF"/>
                  </a:solidFill>
                  <a:latin typeface="Aileron"/>
                  <a:ea typeface="Aileron"/>
                  <a:cs typeface="Aileron"/>
                  <a:sym typeface="Aileron"/>
                </a:rPr>
                <a:t>2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8703945" y="6508274"/>
            <a:ext cx="880110" cy="880110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3538A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76200" y="-19050"/>
              <a:ext cx="660400" cy="755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800"/>
                </a:lnSpc>
              </a:pPr>
              <a:r>
                <a:rPr lang="en-US" sz="3200" spc="96">
                  <a:solidFill>
                    <a:srgbClr val="FFFFFF"/>
                  </a:solidFill>
                  <a:latin typeface="Aileron"/>
                  <a:ea typeface="Aileron"/>
                  <a:cs typeface="Aileron"/>
                  <a:sym typeface="Aileron"/>
                </a:rPr>
                <a:t>4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3524567" y="6508274"/>
            <a:ext cx="880110" cy="880110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EDAD8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76200" y="-19050"/>
              <a:ext cx="660400" cy="755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800"/>
                </a:lnSpc>
              </a:pPr>
              <a:r>
                <a:rPr lang="en-US" sz="3200" spc="96">
                  <a:solidFill>
                    <a:srgbClr val="FFFFFF"/>
                  </a:solidFill>
                  <a:latin typeface="Aileron"/>
                  <a:ea typeface="Aileron"/>
                  <a:cs typeface="Aileron"/>
                  <a:sym typeface="Aileron"/>
                </a:rPr>
                <a:t>6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473013" y="4921091"/>
            <a:ext cx="880110" cy="880110"/>
            <a:chOff x="0" y="0"/>
            <a:chExt cx="812800" cy="8128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EDAD8"/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76200" y="-19050"/>
              <a:ext cx="660400" cy="755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800"/>
                </a:lnSpc>
              </a:pPr>
              <a:r>
                <a:rPr lang="en-US" sz="3200" spc="96">
                  <a:solidFill>
                    <a:srgbClr val="FFFFFF"/>
                  </a:solidFill>
                  <a:latin typeface="Aileron"/>
                  <a:ea typeface="Aileron"/>
                  <a:cs typeface="Aileron"/>
                  <a:sym typeface="Aileron"/>
                </a:rPr>
                <a:t>1</a:t>
              </a:r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6293634" y="4921091"/>
            <a:ext cx="880110" cy="880110"/>
            <a:chOff x="0" y="0"/>
            <a:chExt cx="812800" cy="81280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C92D5"/>
            </a:solidFill>
          </p:spPr>
        </p:sp>
        <p:sp>
          <p:nvSpPr>
            <p:cNvPr id="30" name="TextBox 30"/>
            <p:cNvSpPr txBox="1"/>
            <p:nvPr/>
          </p:nvSpPr>
          <p:spPr>
            <a:xfrm>
              <a:off x="76200" y="-19050"/>
              <a:ext cx="660400" cy="755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800"/>
                </a:lnSpc>
              </a:pPr>
              <a:r>
                <a:rPr lang="en-US" sz="3200" spc="96">
                  <a:solidFill>
                    <a:srgbClr val="FFFFFF"/>
                  </a:solidFill>
                  <a:latin typeface="Aileron"/>
                  <a:ea typeface="Aileron"/>
                  <a:cs typeface="Aileron"/>
                  <a:sym typeface="Aileron"/>
                </a:rPr>
                <a:t>3</a:t>
              </a:r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11114256" y="4921091"/>
            <a:ext cx="880110" cy="880110"/>
            <a:chOff x="0" y="0"/>
            <a:chExt cx="812800" cy="81280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C92D5"/>
            </a:solidFill>
          </p:spPr>
        </p:sp>
        <p:sp>
          <p:nvSpPr>
            <p:cNvPr id="33" name="TextBox 33"/>
            <p:cNvSpPr txBox="1"/>
            <p:nvPr/>
          </p:nvSpPr>
          <p:spPr>
            <a:xfrm>
              <a:off x="76200" y="-19050"/>
              <a:ext cx="660400" cy="755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800"/>
                </a:lnSpc>
              </a:pPr>
              <a:r>
                <a:rPr lang="en-US" sz="3200" spc="96">
                  <a:solidFill>
                    <a:srgbClr val="FFFFFF"/>
                  </a:solidFill>
                  <a:latin typeface="Aileron"/>
                  <a:ea typeface="Aileron"/>
                  <a:cs typeface="Aileron"/>
                  <a:sym typeface="Aileron"/>
                </a:rPr>
                <a:t>5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33" b="-3333"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2576596-2BAA-F684-EF05-3202E50AB6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00500" y="495300"/>
            <a:ext cx="10287000" cy="1546225"/>
          </a:xfrm>
        </p:spPr>
        <p:txBody>
          <a:bodyPr/>
          <a:lstStyle/>
          <a:p>
            <a:r>
              <a:rPr lang="en-IN" dirty="0">
                <a:solidFill>
                  <a:schemeClr val="bg1"/>
                </a:solidFill>
                <a:latin typeface="Algerian" panose="04020705040A02060702" pitchFamily="82" charset="0"/>
              </a:rPr>
              <a:t>FACTS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7BE5E9F-9824-DC6A-87E5-E719B1F2F8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6800" y="1790700"/>
            <a:ext cx="15087600" cy="6705600"/>
          </a:xfrm>
        </p:spPr>
        <p:txBody>
          <a:bodyPr/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dirty="0">
                <a:solidFill>
                  <a:schemeClr val="bg1"/>
                </a:solidFill>
              </a:rPr>
              <a:t>Total E-Waste Generated : In 2023, approximately 59.4 million metric tons (Mt) of e-waste were generated globally . By 2030, it is expected to reach 74.7 million metric  tons, growing at an annual rate of 3-4%.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 E-Waste Per Person : On average, each person generates about 7.6 kg of e-waste annually.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 Recycling Rates : Only 17.4% of global e-waste was officially documented as properly recycled in 2022.The remaining 82.6% is often discarded improperly, leading to environmental and health hazards.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 Economic Impact : E-waste contains valuable materials such as gold, silver, copper, and platinum, worth an estimated $57 billion annually . A significant amount of these materials is lost due to improper recycling practices.</a:t>
            </a:r>
          </a:p>
          <a:p>
            <a:pPr algn="l"/>
            <a:endParaRPr lang="en-US" dirty="0">
              <a:solidFill>
                <a:schemeClr val="bg1"/>
              </a:solidFill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IN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2">
            <a:extLst>
              <a:ext uri="{FF2B5EF4-FFF2-40B4-BE49-F238E27FC236}">
                <a16:creationId xmlns:a16="http://schemas.microsoft.com/office/drawing/2014/main" id="{A21A5224-BD7F-89F8-461F-D34BB293B0E6}"/>
              </a:ext>
            </a:extLst>
          </p:cNvPr>
          <p:cNvSpPr/>
          <p:nvPr/>
        </p:nvSpPr>
        <p:spPr>
          <a:xfrm>
            <a:off x="-33338" y="-200026"/>
            <a:ext cx="18288000" cy="10487025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33" b="-3333"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38E71EA6-B3F7-A3D3-6CAD-3C2E43F2AC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24400" y="114300"/>
            <a:ext cx="7772400" cy="1470025"/>
          </a:xfrm>
        </p:spPr>
        <p:txBody>
          <a:bodyPr/>
          <a:lstStyle/>
          <a:p>
            <a:r>
              <a:rPr lang="en-IN" dirty="0">
                <a:solidFill>
                  <a:schemeClr val="bg1"/>
                </a:solidFill>
                <a:latin typeface="Algerian" panose="04020705040A02060702" pitchFamily="82" charset="0"/>
              </a:rPr>
              <a:t>FEATURES</a:t>
            </a:r>
          </a:p>
        </p:txBody>
      </p:sp>
      <p:sp>
        <p:nvSpPr>
          <p:cNvPr id="14" name="Subtitle 13">
            <a:extLst>
              <a:ext uri="{FF2B5EF4-FFF2-40B4-BE49-F238E27FC236}">
                <a16:creationId xmlns:a16="http://schemas.microsoft.com/office/drawing/2014/main" id="{1B5BF789-BEAF-3C68-E693-A97FB30AE4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" y="2324100"/>
            <a:ext cx="15240000" cy="6477000"/>
          </a:xfrm>
        </p:spPr>
        <p:txBody>
          <a:bodyPr>
            <a:normAutofit/>
          </a:bodyPr>
          <a:lstStyle/>
          <a:p>
            <a:pPr marL="457200" indent="-457200" algn="l">
              <a:lnSpc>
                <a:spcPts val="4059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To minimize the environmental impact of e-waste.</a:t>
            </a:r>
          </a:p>
          <a:p>
            <a:pPr marL="457200" indent="-457200" algn="l">
              <a:lnSpc>
                <a:spcPts val="4059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To create an online platform for e-waste exchange.</a:t>
            </a:r>
          </a:p>
          <a:p>
            <a:pPr marL="457200" indent="-457200" algn="l">
              <a:lnSpc>
                <a:spcPts val="4059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To enable shopkeepers to order e-waste directly from users, saving time and costs.</a:t>
            </a:r>
          </a:p>
          <a:p>
            <a:pPr marL="457200" indent="-457200" algn="l">
              <a:lnSpc>
                <a:spcPts val="4059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Easy and convenient recycling process.</a:t>
            </a:r>
            <a:endParaRPr lang="en-US" dirty="0">
              <a:solidFill>
                <a:srgbClr val="FFFFFF"/>
              </a:solidFill>
              <a:latin typeface="Helvetica World"/>
              <a:ea typeface="Helvetica World"/>
              <a:cs typeface="Helvetica World"/>
              <a:sym typeface="Helvetica World"/>
            </a:endParaRPr>
          </a:p>
          <a:p>
            <a:pPr marL="457200" indent="-457200" algn="l">
              <a:lnSpc>
                <a:spcPts val="4059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Contribution to environmental sustainability.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394777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81FEDE23-B0E5-EB96-3F9F-61FBEBC40D1A}"/>
              </a:ext>
            </a:extLst>
          </p:cNvPr>
          <p:cNvSpPr/>
          <p:nvPr/>
        </p:nvSpPr>
        <p:spPr>
          <a:xfrm>
            <a:off x="0" y="28575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556" r="-9016" b="-11899"/>
            </a:stretch>
          </a:blipFill>
        </p:spPr>
        <p:txBody>
          <a:bodyPr/>
          <a:lstStyle/>
          <a:p>
            <a:r>
              <a:rPr lang="en-IN" dirty="0"/>
              <a:t>P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ACD9EB0-23A0-70C7-8507-9813DE58D7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67200" y="342900"/>
            <a:ext cx="9753600" cy="1470025"/>
          </a:xfrm>
        </p:spPr>
        <p:txBody>
          <a:bodyPr>
            <a:normAutofit/>
          </a:bodyPr>
          <a:lstStyle/>
          <a:p>
            <a:r>
              <a:rPr lang="en-IN" sz="3200" dirty="0">
                <a:solidFill>
                  <a:schemeClr val="bg1"/>
                </a:solidFill>
                <a:latin typeface="Algerian" panose="04020705040A02060702" pitchFamily="82" charset="0"/>
              </a:rPr>
              <a:t>The Environmental Impacts of E-Waste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E97D438E-6C0C-FFF2-D7F5-D33EB3E4F2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1600" y="1812925"/>
            <a:ext cx="14935200" cy="7369175"/>
          </a:xfrm>
        </p:spPr>
        <p:txBody>
          <a:bodyPr>
            <a:normAutofit/>
          </a:bodyPr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latin typeface="Helvetica World" panose="020B0604020202020204" charset="-128"/>
                <a:ea typeface="Helvetica World" panose="020B0604020202020204" charset="-128"/>
                <a:cs typeface="Helvetica World" panose="020B0604020202020204" charset="-128"/>
              </a:rPr>
              <a:t>Pollution</a:t>
            </a:r>
            <a:r>
              <a:rPr lang="en-US" sz="3600" b="1" dirty="0">
                <a:solidFill>
                  <a:schemeClr val="bg1"/>
                </a:solidFill>
              </a:rPr>
              <a:t> </a:t>
            </a:r>
            <a:r>
              <a:rPr lang="en-US" sz="2000" dirty="0">
                <a:solidFill>
                  <a:schemeClr val="bg1"/>
                </a:solidFill>
              </a:rPr>
              <a:t>: </a:t>
            </a:r>
            <a:r>
              <a:rPr lang="en-US" sz="2800" dirty="0">
                <a:solidFill>
                  <a:schemeClr val="bg1"/>
                </a:solidFill>
              </a:rPr>
              <a:t>E-waste contains hazardous materials, such as lead, mercury, and cadmium . These substances can leach into soil and water sources ,  contaminating ecosystems and endangering human health.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</a:endParaRP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IN" b="1" dirty="0">
                <a:solidFill>
                  <a:schemeClr val="bg1"/>
                </a:solidFill>
                <a:latin typeface="Helvetica World" panose="020B0604020202020204" charset="-128"/>
                <a:ea typeface="Helvetica World" panose="020B0604020202020204" charset="-128"/>
                <a:cs typeface="Helvetica World" panose="020B0604020202020204" charset="-128"/>
              </a:rPr>
              <a:t>Climate Change </a:t>
            </a:r>
            <a:r>
              <a:rPr lang="en-IN" sz="2800" dirty="0">
                <a:solidFill>
                  <a:schemeClr val="bg1"/>
                </a:solidFill>
              </a:rPr>
              <a:t>: The production and disposal of electronic devices contribution to greenhouse gas emissions, accelerating climate change. 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endParaRPr lang="en-IN" sz="2800" dirty="0">
              <a:solidFill>
                <a:schemeClr val="bg1"/>
              </a:solidFill>
            </a:endParaRP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IN" b="1" dirty="0">
                <a:solidFill>
                  <a:schemeClr val="bg1"/>
                </a:solidFill>
                <a:latin typeface="Helvetica World" panose="020B0604020202020204" charset="-128"/>
                <a:ea typeface="Helvetica World" panose="020B0604020202020204" charset="-128"/>
                <a:cs typeface="Helvetica World" panose="020B0604020202020204" charset="-128"/>
              </a:rPr>
              <a:t>Resource Depletion </a:t>
            </a:r>
            <a:r>
              <a:rPr lang="en-IN" sz="2800" dirty="0">
                <a:solidFill>
                  <a:schemeClr val="bg1"/>
                </a:solidFill>
              </a:rPr>
              <a:t>: E-waste represents a loss of valuable resources, including precious metals and other materials used in electronic devices.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77483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1602</TotalTime>
  <Words>771</Words>
  <Application>Microsoft Office PowerPoint</Application>
  <PresentationFormat>Custom</PresentationFormat>
  <Paragraphs>84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Arial</vt:lpstr>
      <vt:lpstr>Calibri</vt:lpstr>
      <vt:lpstr>Helvetica World</vt:lpstr>
      <vt:lpstr>Mokoto</vt:lpstr>
      <vt:lpstr>Aileron</vt:lpstr>
      <vt:lpstr>Algerian</vt:lpstr>
      <vt:lpstr>Helvetica World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FACTS</vt:lpstr>
      <vt:lpstr>FEATURES</vt:lpstr>
      <vt:lpstr>The Environmental Impacts of E-Waste</vt:lpstr>
      <vt:lpstr>PowerPoint Presentation</vt:lpstr>
      <vt:lpstr>FUTURE GOALS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Green loop</dc:title>
  <dc:creator>anup yadav</dc:creator>
  <cp:lastModifiedBy>Anup Yadav</cp:lastModifiedBy>
  <cp:revision>6</cp:revision>
  <dcterms:created xsi:type="dcterms:W3CDTF">2006-08-16T00:00:00Z</dcterms:created>
  <dcterms:modified xsi:type="dcterms:W3CDTF">2024-11-22T05:57:07Z</dcterms:modified>
  <dc:identifier>DAGRjJ-d-gw</dc:identifier>
</cp:coreProperties>
</file>